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9"/>
  </p:notesMasterIdLst>
  <p:handoutMasterIdLst>
    <p:handoutMasterId r:id="rId10"/>
  </p:handoutMasterIdLst>
  <p:sldIdLst>
    <p:sldId id="303" r:id="rId5"/>
    <p:sldId id="912" r:id="rId6"/>
    <p:sldId id="913" r:id="rId7"/>
    <p:sldId id="910" r:id="rId8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00"/>
    <a:srgbClr val="FFCCFF"/>
    <a:srgbClr val="FF3300"/>
    <a:srgbClr val="FF33CC"/>
    <a:srgbClr val="FF6699"/>
    <a:srgbClr val="FF99FF"/>
    <a:srgbClr val="62A14D"/>
    <a:srgbClr val="C6D254"/>
    <a:srgbClr val="B1D254"/>
    <a:srgbClr val="72AF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95D39BD-4E56-493D-A83E-1647B83C1221}" v="4" dt="2024-01-30T14:42:32.382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4859" autoAdjust="0"/>
    <p:restoredTop sz="97097" autoAdjust="0"/>
  </p:normalViewPr>
  <p:slideViewPr>
    <p:cSldViewPr snapToGrid="0">
      <p:cViewPr varScale="1">
        <p:scale>
          <a:sx n="68" d="100"/>
          <a:sy n="68" d="100"/>
        </p:scale>
        <p:origin x="1580" y="5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78" d="100"/>
          <a:sy n="78" d="100"/>
        </p:scale>
        <p:origin x="4062" y="90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18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17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commentAuthors" Target="commentAuthors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ichael Starsinic" userId="de4e700c-740d-481a-8831-c9f0c79f23d1" providerId="ADAL" clId="{B95D39BD-4E56-493D-A83E-1647B83C1221}"/>
    <pc:docChg chg="undo custSel modSld modMainMaster">
      <pc:chgData name="Michael Starsinic" userId="de4e700c-740d-481a-8831-c9f0c79f23d1" providerId="ADAL" clId="{B95D39BD-4E56-493D-A83E-1647B83C1221}" dt="2024-01-30T15:01:55.848" v="549" actId="20577"/>
      <pc:docMkLst>
        <pc:docMk/>
      </pc:docMkLst>
      <pc:sldChg chg="modSp mod">
        <pc:chgData name="Michael Starsinic" userId="de4e700c-740d-481a-8831-c9f0c79f23d1" providerId="ADAL" clId="{B95D39BD-4E56-493D-A83E-1647B83C1221}" dt="2024-01-30T14:28:34.039" v="46" actId="20577"/>
        <pc:sldMkLst>
          <pc:docMk/>
          <pc:sldMk cId="0" sldId="303"/>
        </pc:sldMkLst>
        <pc:spChg chg="mod">
          <ac:chgData name="Michael Starsinic" userId="de4e700c-740d-481a-8831-c9f0c79f23d1" providerId="ADAL" clId="{B95D39BD-4E56-493D-A83E-1647B83C1221}" dt="2024-01-30T14:28:34.039" v="46" actId="20577"/>
          <ac:spMkLst>
            <pc:docMk/>
            <pc:sldMk cId="0" sldId="303"/>
            <ac:spMk id="6147" creationId="{00000000-0000-0000-0000-000000000000}"/>
          </ac:spMkLst>
        </pc:spChg>
        <pc:spChg chg="mod">
          <ac:chgData name="Michael Starsinic" userId="de4e700c-740d-481a-8831-c9f0c79f23d1" providerId="ADAL" clId="{B95D39BD-4E56-493D-A83E-1647B83C1221}" dt="2024-01-30T14:27:19.139" v="14" actId="6549"/>
          <ac:spMkLst>
            <pc:docMk/>
            <pc:sldMk cId="0" sldId="303"/>
            <ac:spMk id="9219" creationId="{00000000-0000-0000-0000-000000000000}"/>
          </ac:spMkLst>
        </pc:spChg>
      </pc:sldChg>
      <pc:sldChg chg="modSp mod">
        <pc:chgData name="Michael Starsinic" userId="de4e700c-740d-481a-8831-c9f0c79f23d1" providerId="ADAL" clId="{B95D39BD-4E56-493D-A83E-1647B83C1221}" dt="2024-01-30T15:01:55.848" v="549" actId="20577"/>
        <pc:sldMkLst>
          <pc:docMk/>
          <pc:sldMk cId="287321685" sldId="795"/>
        </pc:sldMkLst>
        <pc:spChg chg="mod">
          <ac:chgData name="Michael Starsinic" userId="de4e700c-740d-481a-8831-c9f0c79f23d1" providerId="ADAL" clId="{B95D39BD-4E56-493D-A83E-1647B83C1221}" dt="2024-01-30T14:28:46.953" v="57" actId="20577"/>
          <ac:spMkLst>
            <pc:docMk/>
            <pc:sldMk cId="287321685" sldId="795"/>
            <ac:spMk id="2" creationId="{7004E1B6-7C10-4462-B5DD-BB275803E4D3}"/>
          </ac:spMkLst>
        </pc:spChg>
        <pc:spChg chg="mod">
          <ac:chgData name="Michael Starsinic" userId="de4e700c-740d-481a-8831-c9f0c79f23d1" providerId="ADAL" clId="{B95D39BD-4E56-493D-A83E-1647B83C1221}" dt="2024-01-30T15:01:55.848" v="549" actId="20577"/>
          <ac:spMkLst>
            <pc:docMk/>
            <pc:sldMk cId="287321685" sldId="795"/>
            <ac:spMk id="6" creationId="{00000000-0000-0000-0000-000000000000}"/>
          </ac:spMkLst>
        </pc:spChg>
        <pc:graphicFrameChg chg="modGraphic">
          <ac:chgData name="Michael Starsinic" userId="de4e700c-740d-481a-8831-c9f0c79f23d1" providerId="ADAL" clId="{B95D39BD-4E56-493D-A83E-1647B83C1221}" dt="2024-01-30T14:31:03.917" v="141" actId="6549"/>
          <ac:graphicFrameMkLst>
            <pc:docMk/>
            <pc:sldMk cId="287321685" sldId="795"/>
            <ac:graphicFrameMk id="3" creationId="{43C9E521-0D75-0E66-3E4C-E45DBD127471}"/>
          </ac:graphicFrameMkLst>
        </pc:graphicFrameChg>
      </pc:sldChg>
      <pc:sldChg chg="addSp delSp modSp mod">
        <pc:chgData name="Michael Starsinic" userId="de4e700c-740d-481a-8831-c9f0c79f23d1" providerId="ADAL" clId="{B95D39BD-4E56-493D-A83E-1647B83C1221}" dt="2024-01-30T14:42:15.514" v="410" actId="20577"/>
        <pc:sldMkLst>
          <pc:docMk/>
          <pc:sldMk cId="3022763631" sldId="910"/>
        </pc:sldMkLst>
        <pc:spChg chg="add mod">
          <ac:chgData name="Michael Starsinic" userId="de4e700c-740d-481a-8831-c9f0c79f23d1" providerId="ADAL" clId="{B95D39BD-4E56-493D-A83E-1647B83C1221}" dt="2024-01-30T14:39:03.211" v="336" actId="1076"/>
          <ac:spMkLst>
            <pc:docMk/>
            <pc:sldMk cId="3022763631" sldId="910"/>
            <ac:spMk id="2" creationId="{3DFD8491-6D32-1A00-9FBF-308CC29DC0C1}"/>
          </ac:spMkLst>
        </pc:spChg>
        <pc:spChg chg="del">
          <ac:chgData name="Michael Starsinic" userId="de4e700c-740d-481a-8831-c9f0c79f23d1" providerId="ADAL" clId="{B95D39BD-4E56-493D-A83E-1647B83C1221}" dt="2024-01-30T14:38:50.741" v="334" actId="478"/>
          <ac:spMkLst>
            <pc:docMk/>
            <pc:sldMk cId="3022763631" sldId="910"/>
            <ac:spMk id="8" creationId="{38712EE2-1131-4FD1-3B0F-49C9ED843F96}"/>
          </ac:spMkLst>
        </pc:spChg>
        <pc:spChg chg="mod">
          <ac:chgData name="Michael Starsinic" userId="de4e700c-740d-481a-8831-c9f0c79f23d1" providerId="ADAL" clId="{B95D39BD-4E56-493D-A83E-1647B83C1221}" dt="2024-01-30T14:39:26.148" v="351" actId="6549"/>
          <ac:spMkLst>
            <pc:docMk/>
            <pc:sldMk cId="3022763631" sldId="910"/>
            <ac:spMk id="9" creationId="{9E4C225F-83EB-BF8F-9985-362749890189}"/>
          </ac:spMkLst>
        </pc:spChg>
        <pc:graphicFrameChg chg="mod modGraphic">
          <ac:chgData name="Michael Starsinic" userId="de4e700c-740d-481a-8831-c9f0c79f23d1" providerId="ADAL" clId="{B95D39BD-4E56-493D-A83E-1647B83C1221}" dt="2024-01-30T14:42:15.514" v="410" actId="20577"/>
          <ac:graphicFrameMkLst>
            <pc:docMk/>
            <pc:sldMk cId="3022763631" sldId="910"/>
            <ac:graphicFrameMk id="10" creationId="{ED6B9139-F0E0-6FAC-8C0A-8F21852FEA87}"/>
          </ac:graphicFrameMkLst>
        </pc:graphicFrameChg>
      </pc:sldChg>
      <pc:sldMasterChg chg="modSldLayout">
        <pc:chgData name="Michael Starsinic" userId="de4e700c-740d-481a-8831-c9f0c79f23d1" providerId="ADAL" clId="{B95D39BD-4E56-493D-A83E-1647B83C1221}" dt="2024-01-30T14:27:43.315" v="18" actId="6549"/>
        <pc:sldMasterMkLst>
          <pc:docMk/>
          <pc:sldMasterMk cId="0" sldId="2147483729"/>
        </pc:sldMasterMkLst>
        <pc:sldLayoutChg chg="modSp mod">
          <pc:chgData name="Michael Starsinic" userId="de4e700c-740d-481a-8831-c9f0c79f23d1" providerId="ADAL" clId="{B95D39BD-4E56-493D-A83E-1647B83C1221}" dt="2024-01-30T14:27:43.315" v="18" actId="6549"/>
          <pc:sldLayoutMkLst>
            <pc:docMk/>
            <pc:sldMasterMk cId="0" sldId="2147483729"/>
            <pc:sldLayoutMk cId="719417900" sldId="2147483770"/>
          </pc:sldLayoutMkLst>
          <pc:spChg chg="mod">
            <ac:chgData name="Michael Starsinic" userId="de4e700c-740d-481a-8831-c9f0c79f23d1" providerId="ADAL" clId="{B95D39BD-4E56-493D-A83E-1647B83C1221}" dt="2024-01-30T14:27:43.315" v="18" actId="6549"/>
            <ac:spMkLst>
              <pc:docMk/>
              <pc:sldMasterMk cId="0" sldId="2147483729"/>
              <pc:sldLayoutMk cId="719417900" sldId="2147483770"/>
              <ac:spMk id="5" creationId="{00000000-0000-0000-0000-000000000000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9/2/2025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9/2/2025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085842" y="294367"/>
            <a:ext cx="194048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 smtClean="0">
                <a:effectLst/>
              </a:rPr>
              <a:t>S2-2508066</a:t>
            </a:r>
            <a:endParaRPr lang="de-DE" sz="1400" b="1" dirty="0">
              <a:effectLst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7" name="Text Box 14"/>
          <p:cNvSpPr txBox="1">
            <a:spLocks noChangeArrowheads="1"/>
          </p:cNvSpPr>
          <p:nvPr userDrawn="1"/>
        </p:nvSpPr>
        <p:spPr bwMode="auto">
          <a:xfrm>
            <a:off x="331701" y="85317"/>
            <a:ext cx="58102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+mj-lt"/>
            </a:endParaRPr>
          </a:p>
          <a:p>
            <a:r>
              <a:rPr lang="de-DE" sz="1400" b="1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 SA WG2 Meeting #</a:t>
            </a:r>
            <a:r>
              <a:rPr lang="de-DE" sz="1400" b="1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170</a:t>
            </a:r>
            <a:endParaRPr lang="de-DE" sz="1400" b="1" kern="1200" dirty="0" smtClean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r>
              <a:rPr lang="en-GB" altLang="zh-CN" sz="1400" b="1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25 – 29 Aug, 2025, Goteborg, SE</a:t>
            </a:r>
            <a:endParaRPr lang="zh-CN" altLang="zh-CN" sz="1400" b="1" kern="1200" dirty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8950" y="1577847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488950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</a:t>
            </a:r>
            <a:r>
              <a:rPr lang="en-GB" altLang="de-DE" sz="1200" kern="120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WG2#170 </a:t>
            </a:r>
            <a:r>
              <a:rPr lang="en-US" altLang="zh-CN" sz="1200" kern="120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Goteborg, SE</a:t>
            </a:r>
            <a:endParaRPr lang="en-GB" altLang="de-DE" sz="1200" kern="1200" dirty="0">
              <a:solidFill>
                <a:schemeClr val="bg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</a:t>
            </a:r>
            <a:r>
              <a:rPr lang="en-GB" altLang="en-US" sz="800" dirty="0" smtClean="0"/>
              <a:t>2025</a:t>
            </a:r>
            <a:endParaRPr lang="en-GB" altLang="en-US" sz="800" dirty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31795.zip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3gpp.org/ftp/Information/WI_Sheet/SP-240995.zip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31795.zip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3gpp.org/ftp/Information/WI_Sheet/SP-240995.zip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zh-CN" sz="3600" dirty="0"/>
              <a:t>enhancement for Exposure And SBA Phase 2 (UPEAS_Ph2)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388788" y="4006360"/>
            <a:ext cx="6553255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b="1" dirty="0"/>
              <a:t/>
            </a:r>
            <a:br>
              <a:rPr lang="en-US" altLang="en-US" sz="2000" b="1" dirty="0"/>
            </a:br>
            <a:r>
              <a:rPr lang="en-US" altLang="en-US" sz="2000" dirty="0" err="1"/>
              <a:t>Jinguo</a:t>
            </a:r>
            <a:r>
              <a:rPr lang="en-US" altLang="en-US" sz="2000" dirty="0"/>
              <a:t> </a:t>
            </a:r>
            <a:r>
              <a:rPr lang="en-US" altLang="en-US" sz="2000" dirty="0" smtClean="0"/>
              <a:t>Zhu(ZTE), </a:t>
            </a:r>
            <a:r>
              <a:rPr lang="en-GB" altLang="zh-CN" sz="2000" dirty="0" smtClean="0"/>
              <a:t>Susana </a:t>
            </a:r>
            <a:r>
              <a:rPr lang="en-GB" altLang="zh-CN" sz="2000" dirty="0" err="1"/>
              <a:t>Sabater</a:t>
            </a:r>
            <a:r>
              <a:rPr lang="en-US" altLang="en-US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(Vodafone)</a:t>
            </a:r>
            <a:endParaRPr lang="en-US" alt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88949" y="171450"/>
            <a:ext cx="6958225" cy="857250"/>
          </a:xfrm>
        </p:spPr>
        <p:txBody>
          <a:bodyPr/>
          <a:lstStyle/>
          <a:p>
            <a:r>
              <a:rPr lang="en-US" altLang="de-DE" sz="2800" b="1" dirty="0"/>
              <a:t>FS_UPEAS_Ph2/UPEAS_Ph2 </a:t>
            </a:r>
            <a:r>
              <a:rPr lang="en-GB" altLang="en-US" sz="2800" b="1" dirty="0"/>
              <a:t>Status </a:t>
            </a:r>
            <a:r>
              <a:rPr lang="en-GB" altLang="en-US" sz="2800" b="1" dirty="0"/>
              <a:t>at SA #109</a:t>
            </a:r>
            <a:endParaRPr lang="en-GB" altLang="en-US" sz="2800" dirty="0" smtClean="0">
              <a:solidFill>
                <a:schemeClr val="tx1"/>
              </a:solidFill>
            </a:endParaRPr>
          </a:p>
        </p:txBody>
      </p:sp>
      <p:sp>
        <p:nvSpPr>
          <p:cNvPr id="5" name="Content Placeholder 7"/>
          <p:cNvSpPr txBox="1">
            <a:spLocks/>
          </p:cNvSpPr>
          <p:nvPr/>
        </p:nvSpPr>
        <p:spPr>
          <a:xfrm>
            <a:off x="303213" y="1958974"/>
            <a:ext cx="8250237" cy="4164239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1600" kern="0" dirty="0"/>
              <a:t>Progress since </a:t>
            </a:r>
            <a:r>
              <a:rPr lang="de-DE" altLang="de-DE" sz="1600" kern="0" dirty="0" smtClean="0"/>
              <a:t>SA#108:</a:t>
            </a:r>
            <a:endParaRPr lang="de-DE" altLang="de-DE" sz="1600" kern="0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 smtClean="0">
                <a:cs typeface="+mn-ea"/>
              </a:rPr>
              <a:t>No submitted CR </a:t>
            </a:r>
            <a:endParaRPr lang="en-US" altLang="zh-CN" sz="1200" dirty="0" smtClean="0">
              <a:cs typeface="+mn-ea"/>
            </a:endParaRPr>
          </a:p>
          <a:p>
            <a:pPr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600" kern="0" dirty="0" smtClean="0"/>
              <a:t>Impacts and dependencies on other WGs: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50" dirty="0" smtClean="0">
                <a:solidFill>
                  <a:prstClr val="black"/>
                </a:solidFill>
                <a:sym typeface="+mn-ea"/>
              </a:rPr>
              <a:t>None</a:t>
            </a:r>
            <a:endParaRPr lang="en-US" altLang="zh-CN" sz="1050" dirty="0" smtClean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450"/>
              </a:spcAft>
              <a:defRPr/>
            </a:pPr>
            <a:r>
              <a:rPr lang="de-DE" sz="1600" kern="0" dirty="0" smtClean="0"/>
              <a:t>Controversial issues: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050" dirty="0" smtClean="0"/>
              <a:t>None</a:t>
            </a:r>
            <a:endParaRPr lang="de-DE" sz="1050" kern="0" dirty="0" smtClean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600" kern="0" dirty="0" smtClean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GB" altLang="zh-CN" sz="1200" dirty="0" smtClean="0"/>
              <a:t>maintenance</a:t>
            </a:r>
            <a:endParaRPr lang="de-DE" sz="1200" kern="0" dirty="0" smtClean="0"/>
          </a:p>
        </p:txBody>
      </p:sp>
      <p:graphicFrame>
        <p:nvGraphicFramePr>
          <p:cNvPr id="6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3312761"/>
              </p:ext>
            </p:extLst>
          </p:nvPr>
        </p:nvGraphicFramePr>
        <p:xfrm>
          <a:off x="303213" y="1109663"/>
          <a:ext cx="8180387" cy="71278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11839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888596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654675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bg1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bg1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1020003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UPF enhancement for Exposure And SBA Phase 2 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FS_UPEAS_Ph2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06/06/2024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3"/>
                        </a:rPr>
                        <a:t>SP-231795</a:t>
                      </a:r>
                      <a:endParaRPr lang="en-GB" sz="8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  <a:endParaRPr lang="en-GB" sz="9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1040035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UPF enhancement for Exposure And SBA Phase 2 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UPEAS_Ph2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4"/>
                        </a:rPr>
                        <a:t>SP-240995</a:t>
                      </a:r>
                      <a:endParaRPr lang="en-GB" sz="8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  <a:endParaRPr lang="en-GB" sz="9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="" xmlns:a16="http://schemas.microsoft.com/office/drawing/2014/main" val="25904219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0399257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88949" y="171450"/>
            <a:ext cx="6958225" cy="857250"/>
          </a:xfrm>
        </p:spPr>
        <p:txBody>
          <a:bodyPr/>
          <a:lstStyle/>
          <a:p>
            <a:r>
              <a:rPr lang="en-US" altLang="de-DE" sz="2800" b="1" dirty="0"/>
              <a:t>FS_UPEAS_Ph2/UPEAS_Ph2 </a:t>
            </a:r>
            <a:r>
              <a:rPr lang="en-GB" altLang="en-US" sz="2800" b="1" dirty="0"/>
              <a:t>Status </a:t>
            </a:r>
            <a:r>
              <a:rPr lang="en-US" altLang="zh-CN" sz="2800" b="1" dirty="0" smtClean="0"/>
              <a:t>after SA2#170</a:t>
            </a:r>
            <a:endParaRPr lang="en-GB" altLang="en-US" sz="2800" dirty="0" smtClean="0">
              <a:solidFill>
                <a:schemeClr val="tx1"/>
              </a:solidFill>
            </a:endParaRPr>
          </a:p>
        </p:txBody>
      </p:sp>
      <p:sp>
        <p:nvSpPr>
          <p:cNvPr id="5" name="Content Placeholder 7"/>
          <p:cNvSpPr txBox="1">
            <a:spLocks/>
          </p:cNvSpPr>
          <p:nvPr/>
        </p:nvSpPr>
        <p:spPr>
          <a:xfrm>
            <a:off x="303213" y="1958974"/>
            <a:ext cx="8250237" cy="4164239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1600" kern="0" dirty="0"/>
              <a:t>Progress </a:t>
            </a:r>
            <a:r>
              <a:rPr lang="de-DE" altLang="de-DE" sz="1600" kern="0" dirty="0" smtClean="0"/>
              <a:t>at SA2#170:</a:t>
            </a:r>
            <a:endParaRPr lang="de-DE" altLang="de-DE" sz="1600" kern="0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 smtClean="0">
                <a:cs typeface="+mn-ea"/>
              </a:rPr>
              <a:t>No submitted CR </a:t>
            </a:r>
            <a:endParaRPr lang="en-US" altLang="zh-CN" sz="1200" dirty="0" smtClean="0">
              <a:cs typeface="+mn-ea"/>
            </a:endParaRPr>
          </a:p>
          <a:p>
            <a:pPr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600" kern="0" dirty="0" smtClean="0"/>
              <a:t>Impacts and dependencies on other WGs: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50" dirty="0" smtClean="0">
                <a:solidFill>
                  <a:prstClr val="black"/>
                </a:solidFill>
                <a:sym typeface="+mn-ea"/>
              </a:rPr>
              <a:t>None</a:t>
            </a:r>
            <a:endParaRPr lang="en-US" altLang="zh-CN" sz="1050" dirty="0" smtClean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450"/>
              </a:spcAft>
              <a:defRPr/>
            </a:pPr>
            <a:r>
              <a:rPr lang="de-DE" sz="1600" kern="0" dirty="0" smtClean="0"/>
              <a:t>Controversial issues: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050" dirty="0" smtClean="0"/>
              <a:t>None</a:t>
            </a:r>
            <a:endParaRPr lang="de-DE" sz="1050" kern="0" dirty="0" smtClean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600" kern="0" dirty="0" smtClean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GB" altLang="zh-CN" sz="1200" dirty="0" smtClean="0"/>
              <a:t>maintenance</a:t>
            </a:r>
            <a:endParaRPr lang="de-DE" sz="1200" kern="0" dirty="0" smtClean="0"/>
          </a:p>
        </p:txBody>
      </p:sp>
      <p:graphicFrame>
        <p:nvGraphicFramePr>
          <p:cNvPr id="6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79659052"/>
              </p:ext>
            </p:extLst>
          </p:nvPr>
        </p:nvGraphicFramePr>
        <p:xfrm>
          <a:off x="303213" y="1109663"/>
          <a:ext cx="8180387" cy="712790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11839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888596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654675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bg1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bg1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1020003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UPF enhancement for Exposure And SBA Phase 2 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FS_UPEAS_Ph2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06/06/2024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3"/>
                        </a:rPr>
                        <a:t>SP-231795</a:t>
                      </a:r>
                      <a:endParaRPr lang="en-GB" sz="8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  <a:endParaRPr lang="en-GB" sz="9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1040035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UPF enhancement for Exposure And SBA Phase 2 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UPEAS_Ph2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4"/>
                        </a:rPr>
                        <a:t>SP-240995</a:t>
                      </a:r>
                      <a:endParaRPr lang="en-GB" sz="8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  <a:endParaRPr lang="en-GB" sz="9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="" xmlns:a16="http://schemas.microsoft.com/office/drawing/2014/main" val="25904219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0386261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xmlns="" id="{9E4C225F-83EB-BF8F-9985-362749890189}"/>
              </a:ext>
            </a:extLst>
          </p:cNvPr>
          <p:cNvSpPr txBox="1">
            <a:spLocks/>
          </p:cNvSpPr>
          <p:nvPr/>
        </p:nvSpPr>
        <p:spPr bwMode="auto">
          <a:xfrm>
            <a:off x="294758" y="184635"/>
            <a:ext cx="7721777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US" altLang="de-DE" sz="2800" b="1" kern="0" dirty="0" smtClean="0"/>
              <a:t>FS_UPEAS_Ph2/UPEAS_Ph2 </a:t>
            </a:r>
            <a:r>
              <a:rPr lang="en-US" altLang="de-DE" sz="2800" b="1" kern="0" dirty="0"/>
              <a:t>Work plan</a:t>
            </a:r>
            <a:endParaRPr lang="en-US" kern="0" dirty="0"/>
          </a:p>
        </p:txBody>
      </p:sp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xmlns="" id="{ED6B9139-F0E0-6FAC-8C0A-8F21852FEA8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7912026"/>
              </p:ext>
            </p:extLst>
          </p:nvPr>
        </p:nvGraphicFramePr>
        <p:xfrm>
          <a:off x="422359" y="1432560"/>
          <a:ext cx="8340640" cy="355327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0593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2722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8839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486156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400" b="1" dirty="0"/>
                        <a:t>Meeting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Date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Planned</a:t>
                      </a:r>
                      <a:r>
                        <a:rPr lang="en-US" sz="1400" b="1" baseline="0" dirty="0"/>
                        <a:t> TU’s</a:t>
                      </a:r>
                      <a:endParaRPr 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Actual TU’s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Action plan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0" dirty="0"/>
                        <a:t>SA2</a:t>
                      </a:r>
                      <a:r>
                        <a:rPr lang="en-US" sz="1100" b="0" baseline="0" dirty="0"/>
                        <a:t> #160AH-e</a:t>
                      </a:r>
                      <a:endParaRPr lang="en-US" sz="1100" b="0" dirty="0"/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/>
                        <a:t>Jan 2024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0.25</a:t>
                      </a:r>
                      <a:endParaRPr lang="en-US" sz="1100" dirty="0"/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0.25</a:t>
                      </a:r>
                      <a:endParaRPr lang="en-US" sz="1100" dirty="0"/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TR, Skeleton, TR Scope, Key Issues, Arch Assumptions 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41" marR="51441" marT="0" marB="0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0" dirty="0"/>
                        <a:t>SA2#161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/>
                        <a:t>Feb 2024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0.5</a:t>
                      </a:r>
                      <a:endParaRPr lang="en-US" sz="1100" dirty="0"/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0.5</a:t>
                      </a:r>
                      <a:endParaRPr lang="en-US" sz="1100" dirty="0"/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Solutions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41" marR="51441" marT="0" marB="0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0" dirty="0"/>
                        <a:t>SA2#162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/>
                        <a:t>Apr 2024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</a:t>
                      </a:r>
                      <a:endParaRPr lang="en-US" sz="1100" dirty="0"/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</a:t>
                      </a:r>
                      <a:endParaRPr lang="en-US" sz="1100" dirty="0"/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Solution </a:t>
                      </a:r>
                      <a:r>
                        <a:rPr lang="en-GB" sz="1100" kern="1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Updates, new solutions, Evaluations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41" marR="51441" marT="0" marB="0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439239">
                <a:tc>
                  <a:txBody>
                    <a:bodyPr/>
                    <a:lstStyle/>
                    <a:p>
                      <a:r>
                        <a:rPr lang="en-US" sz="1100" b="0" dirty="0"/>
                        <a:t>SA2#163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/>
                        <a:t>May 2024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0.5</a:t>
                      </a:r>
                      <a:endParaRPr lang="en-US" sz="1100" dirty="0"/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</a:t>
                      </a:r>
                      <a:endParaRPr lang="en-US" sz="1100" dirty="0"/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Evaluations</a:t>
                      </a:r>
                      <a:r>
                        <a:rPr lang="en-GB" sz="11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, Conclusions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41" marR="51441" marT="0" marB="0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sz="1100" b="0" dirty="0" smtClean="0"/>
                        <a:t>SA2#164</a:t>
                      </a:r>
                      <a:endParaRPr lang="en-US" sz="1100" b="0" dirty="0"/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 smtClean="0"/>
                        <a:t>Aug 2024</a:t>
                      </a:r>
                      <a:endParaRPr lang="en-US" sz="1100" b="0" dirty="0"/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</a:t>
                      </a:r>
                      <a:endParaRPr lang="en-US" sz="1100" dirty="0"/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</a:t>
                      </a:r>
                      <a:endParaRPr lang="en-US" sz="1100" dirty="0"/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Start</a:t>
                      </a:r>
                      <a:r>
                        <a:rPr lang="en-US" sz="1100" kern="100" baseline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Normative work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41" marR="51441" marT="0" marB="0">
                    <a:solidFill>
                      <a:schemeClr val="bg1">
                        <a:lumMod val="65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SA2#165</a:t>
                      </a:r>
                      <a:endParaRPr lang="en-US" sz="11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Oct 2024</a:t>
                      </a:r>
                      <a:endParaRPr lang="en-US" sz="11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0.75</a:t>
                      </a:r>
                      <a:endParaRPr lang="en-US" sz="11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en-US" sz="11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Continue normative work</a:t>
                      </a:r>
                      <a:endParaRPr lang="en-US" sz="11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1441" marR="51441" marT="0" marB="0">
                    <a:solidFill>
                      <a:schemeClr val="bg1">
                        <a:lumMod val="65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SA2#166</a:t>
                      </a:r>
                      <a:endParaRPr lang="en-US" sz="11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Nov</a:t>
                      </a:r>
                      <a:r>
                        <a:rPr lang="en-US" sz="11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2024</a:t>
                      </a:r>
                      <a:endParaRPr lang="en-US" sz="11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0.5</a:t>
                      </a:r>
                      <a:endParaRPr lang="en-US" sz="11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en-US" sz="11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Continue normative work</a:t>
                      </a:r>
                      <a:endParaRPr lang="en-US" altLang="zh-CN" sz="11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1441" marR="51441" marT="0" marB="0">
                    <a:solidFill>
                      <a:schemeClr val="bg1">
                        <a:lumMod val="65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68588" marR="68588" marT="34308" marB="34308"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Total</a:t>
                      </a:r>
                    </a:p>
                  </a:txBody>
                  <a:tcPr marL="68588" marR="68588" marT="34308" marB="3430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4.5</a:t>
                      </a:r>
                      <a:endParaRPr lang="en-US" sz="1100" dirty="0"/>
                    </a:p>
                  </a:txBody>
                  <a:tcPr marL="68588" marR="68588" marT="34308" marB="34308"/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marL="68588" marR="68588" marT="34308" marB="34308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68588" marR="68588" marT="34308" marB="34308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2" name="Content Placeholder 7">
            <a:extLst>
              <a:ext uri="{FF2B5EF4-FFF2-40B4-BE49-F238E27FC236}">
                <a16:creationId xmlns:a16="http://schemas.microsoft.com/office/drawing/2014/main" xmlns="" id="{3DFD8491-6D32-1A00-9FBF-308CC29DC0C1}"/>
              </a:ext>
            </a:extLst>
          </p:cNvPr>
          <p:cNvSpPr txBox="1">
            <a:spLocks/>
          </p:cNvSpPr>
          <p:nvPr/>
        </p:nvSpPr>
        <p:spPr>
          <a:xfrm>
            <a:off x="514130" y="5014493"/>
            <a:ext cx="6415088" cy="663575"/>
          </a:xfrm>
          <a:prstGeom prst="rect">
            <a:avLst/>
          </a:prstGeom>
        </p:spPr>
        <p:txBody>
          <a:bodyPr/>
          <a:lstStyle>
            <a:lvl1pPr marL="457200" indent="-4572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Char char="•"/>
            </a:pPr>
            <a:r>
              <a:rPr lang="en-US" altLang="zh-CN" sz="1500" dirty="0">
                <a:ea typeface="宋体" panose="02010600030101010101" pitchFamily="2" charset="-122"/>
              </a:rPr>
              <a:t>Total </a:t>
            </a:r>
            <a:r>
              <a:rPr lang="en-US" altLang="zh-CN" sz="1500" dirty="0" smtClean="0">
                <a:ea typeface="宋体" panose="02010600030101010101" pitchFamily="2" charset="-122"/>
              </a:rPr>
              <a:t>4.5 </a:t>
            </a:r>
            <a:r>
              <a:rPr lang="en-US" altLang="zh-CN" sz="1500" dirty="0">
                <a:ea typeface="宋体" panose="02010600030101010101" pitchFamily="2" charset="-122"/>
              </a:rPr>
              <a:t>TUs</a:t>
            </a:r>
          </a:p>
          <a:p>
            <a:pPr lvl="1">
              <a:spcBef>
                <a:spcPct val="0"/>
              </a:spcBef>
            </a:pPr>
            <a:r>
              <a:rPr lang="en-US" altLang="zh-CN" sz="1200" dirty="0" smtClean="0"/>
              <a:t>2.25 </a:t>
            </a:r>
            <a:r>
              <a:rPr lang="en-US" altLang="zh-CN" sz="1200" dirty="0"/>
              <a:t>TUs for Study Phase</a:t>
            </a:r>
          </a:p>
          <a:p>
            <a:pPr lvl="1">
              <a:spcBef>
                <a:spcPct val="0"/>
              </a:spcBef>
            </a:pPr>
            <a:r>
              <a:rPr lang="en-US" altLang="zh-CN" sz="1200" dirty="0" smtClean="0"/>
              <a:t>2.25 </a:t>
            </a:r>
            <a:r>
              <a:rPr lang="en-US" altLang="zh-CN" sz="1200" dirty="0"/>
              <a:t>TUs for Normative Work</a:t>
            </a:r>
          </a:p>
        </p:txBody>
      </p:sp>
    </p:spTree>
    <p:extLst>
      <p:ext uri="{BB962C8B-B14F-4D97-AF65-F5344CB8AC3E}">
        <p14:creationId xmlns:p14="http://schemas.microsoft.com/office/powerpoint/2010/main" val="3022763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982E10A3-DB35-414F-83C1-BF5FB8647349}">
  <ds:schemaRefs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dcc30912-d230-4cc2-b11f-bb5ca2a6b6f5"/>
    <ds:schemaRef ds:uri="09cef1fd-e61b-4dbf-b745-21988b13f978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2922</TotalTime>
  <Words>260</Words>
  <Application>Microsoft Office PowerPoint</Application>
  <PresentationFormat>全屏显示(4:3)</PresentationFormat>
  <Paragraphs>111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ＭＳ Ｐゴシック</vt:lpstr>
      <vt:lpstr>ＭＳ Ｐゴシック</vt:lpstr>
      <vt:lpstr>宋体</vt:lpstr>
      <vt:lpstr>Arial</vt:lpstr>
      <vt:lpstr>Calibri</vt:lpstr>
      <vt:lpstr>Times New Roman</vt:lpstr>
      <vt:lpstr>Office Theme</vt:lpstr>
      <vt:lpstr>enhancement for Exposure And SBA Phase 2 (UPEAS_Ph2)</vt:lpstr>
      <vt:lpstr>FS_UPEAS_Ph2/UPEAS_Ph2 Status at SA #109</vt:lpstr>
      <vt:lpstr>FS_UPEAS_Ph2/UPEAS_Ph2 Status after SA2#170</vt:lpstr>
      <vt:lpstr>PowerPoint 演示文稿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ZTE1</cp:lastModifiedBy>
  <cp:revision>2036</cp:revision>
  <dcterms:created xsi:type="dcterms:W3CDTF">2008-08-30T09:32:10Z</dcterms:created>
  <dcterms:modified xsi:type="dcterms:W3CDTF">2025-09-02T00:46:46Z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MSIP_Label_cf20372f-9ab3-4551-9149-9f9b12e2c27e_Enabled">
    <vt:lpwstr>true</vt:lpwstr>
  </property>
  <property fmtid="{D5CDD505-2E9C-101B-9397-08002B2CF9AE}" pid="14" name="MSIP_Label_cf20372f-9ab3-4551-9149-9f9b12e2c27e_SetDate">
    <vt:lpwstr>2023-09-04T08:35:13Z</vt:lpwstr>
  </property>
  <property fmtid="{D5CDD505-2E9C-101B-9397-08002B2CF9AE}" pid="15" name="MSIP_Label_cf20372f-9ab3-4551-9149-9f9b12e2c27e_Method">
    <vt:lpwstr>Privileged</vt:lpwstr>
  </property>
  <property fmtid="{D5CDD505-2E9C-101B-9397-08002B2CF9AE}" pid="16" name="MSIP_Label_cf20372f-9ab3-4551-9149-9f9b12e2c27e_Name">
    <vt:lpwstr>DIS OPEN</vt:lpwstr>
  </property>
  <property fmtid="{D5CDD505-2E9C-101B-9397-08002B2CF9AE}" pid="17" name="MSIP_Label_cf20372f-9ab3-4551-9149-9f9b12e2c27e_SiteId">
    <vt:lpwstr>6e603289-5e46-4e26-ac7c-03a85420a9a5</vt:lpwstr>
  </property>
  <property fmtid="{D5CDD505-2E9C-101B-9397-08002B2CF9AE}" pid="18" name="MSIP_Label_cf20372f-9ab3-4551-9149-9f9b12e2c27e_ActionId">
    <vt:lpwstr>6ff34d0e-ee55-4bcf-b7be-adf1b7050f61</vt:lpwstr>
  </property>
  <property fmtid="{D5CDD505-2E9C-101B-9397-08002B2CF9AE}" pid="19" name="MSIP_Label_cf20372f-9ab3-4551-9149-9f9b12e2c27e_ContentBits">
    <vt:lpwstr>0</vt:lpwstr>
  </property>
</Properties>
</file>